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310" r:id="rId5"/>
    <p:sldId id="326" r:id="rId6"/>
    <p:sldId id="333" r:id="rId7"/>
    <p:sldId id="315" r:id="rId8"/>
    <p:sldId id="334" r:id="rId9"/>
    <p:sldId id="332" r:id="rId10"/>
    <p:sldId id="328" r:id="rId11"/>
    <p:sldId id="329" r:id="rId12"/>
    <p:sldId id="325" r:id="rId13"/>
    <p:sldId id="317" r:id="rId1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8" autoAdjust="0"/>
    <p:restoredTop sz="67101" autoAdjust="0"/>
  </p:normalViewPr>
  <p:slideViewPr>
    <p:cSldViewPr snapToGrid="0" showGuides="1">
      <p:cViewPr varScale="1">
        <p:scale>
          <a:sx n="77" d="100"/>
          <a:sy n="77" d="100"/>
        </p:scale>
        <p:origin x="174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852" y="8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ina Luige" userId="ae725954-bbe4-4b8e-810a-d6b3237fffd8" providerId="ADAL" clId="{7AF44622-06C9-4D9E-AF1A-D84CF0B1C075}"/>
    <pc:docChg chg="modSld">
      <pc:chgData name="Tiina Luige" userId="ae725954-bbe4-4b8e-810a-d6b3237fffd8" providerId="ADAL" clId="{7AF44622-06C9-4D9E-AF1A-D84CF0B1C075}" dt="2025-11-02T11:20:32.754" v="8" actId="6549"/>
      <pc:docMkLst>
        <pc:docMk/>
      </pc:docMkLst>
      <pc:sldChg chg="modNotesTx">
        <pc:chgData name="Tiina Luige" userId="ae725954-bbe4-4b8e-810a-d6b3237fffd8" providerId="ADAL" clId="{7AF44622-06C9-4D9E-AF1A-D84CF0B1C075}" dt="2025-11-02T11:19:57.208" v="0" actId="6549"/>
        <pc:sldMkLst>
          <pc:docMk/>
          <pc:sldMk cId="543718204" sldId="310"/>
        </pc:sldMkLst>
      </pc:sldChg>
      <pc:sldChg chg="modNotesTx">
        <pc:chgData name="Tiina Luige" userId="ae725954-bbe4-4b8e-810a-d6b3237fffd8" providerId="ADAL" clId="{7AF44622-06C9-4D9E-AF1A-D84CF0B1C075}" dt="2025-11-02T11:20:09.237" v="3" actId="6549"/>
        <pc:sldMkLst>
          <pc:docMk/>
          <pc:sldMk cId="2477079605" sldId="315"/>
        </pc:sldMkLst>
      </pc:sldChg>
      <pc:sldChg chg="modNotesTx">
        <pc:chgData name="Tiina Luige" userId="ae725954-bbe4-4b8e-810a-d6b3237fffd8" providerId="ADAL" clId="{7AF44622-06C9-4D9E-AF1A-D84CF0B1C075}" dt="2025-11-02T11:20:32.754" v="8" actId="6549"/>
        <pc:sldMkLst>
          <pc:docMk/>
          <pc:sldMk cId="3907609081" sldId="325"/>
        </pc:sldMkLst>
      </pc:sldChg>
      <pc:sldChg chg="modNotesTx">
        <pc:chgData name="Tiina Luige" userId="ae725954-bbe4-4b8e-810a-d6b3237fffd8" providerId="ADAL" clId="{7AF44622-06C9-4D9E-AF1A-D84CF0B1C075}" dt="2025-11-02T11:20:01.520" v="1" actId="6549"/>
        <pc:sldMkLst>
          <pc:docMk/>
          <pc:sldMk cId="3779531063" sldId="326"/>
        </pc:sldMkLst>
      </pc:sldChg>
      <pc:sldChg chg="modNotesTx">
        <pc:chgData name="Tiina Luige" userId="ae725954-bbe4-4b8e-810a-d6b3237fffd8" providerId="ADAL" clId="{7AF44622-06C9-4D9E-AF1A-D84CF0B1C075}" dt="2025-11-02T11:20:24.180" v="6" actId="6549"/>
        <pc:sldMkLst>
          <pc:docMk/>
          <pc:sldMk cId="2745878545" sldId="328"/>
        </pc:sldMkLst>
      </pc:sldChg>
      <pc:sldChg chg="modNotesTx">
        <pc:chgData name="Tiina Luige" userId="ae725954-bbe4-4b8e-810a-d6b3237fffd8" providerId="ADAL" clId="{7AF44622-06C9-4D9E-AF1A-D84CF0B1C075}" dt="2025-11-02T11:20:28.523" v="7" actId="6549"/>
        <pc:sldMkLst>
          <pc:docMk/>
          <pc:sldMk cId="2559681366" sldId="329"/>
        </pc:sldMkLst>
      </pc:sldChg>
      <pc:sldChg chg="modNotesTx">
        <pc:chgData name="Tiina Luige" userId="ae725954-bbe4-4b8e-810a-d6b3237fffd8" providerId="ADAL" clId="{7AF44622-06C9-4D9E-AF1A-D84CF0B1C075}" dt="2025-11-02T11:20:19.884" v="5" actId="6549"/>
        <pc:sldMkLst>
          <pc:docMk/>
          <pc:sldMk cId="3759755538" sldId="332"/>
        </pc:sldMkLst>
      </pc:sldChg>
      <pc:sldChg chg="modNotesTx">
        <pc:chgData name="Tiina Luige" userId="ae725954-bbe4-4b8e-810a-d6b3237fffd8" providerId="ADAL" clId="{7AF44622-06C9-4D9E-AF1A-D84CF0B1C075}" dt="2025-11-02T11:20:05.326" v="2" actId="6549"/>
        <pc:sldMkLst>
          <pc:docMk/>
          <pc:sldMk cId="3529186936" sldId="333"/>
        </pc:sldMkLst>
      </pc:sldChg>
      <pc:sldChg chg="modNotesTx">
        <pc:chgData name="Tiina Luige" userId="ae725954-bbe4-4b8e-810a-d6b3237fffd8" providerId="ADAL" clId="{7AF44622-06C9-4D9E-AF1A-D84CF0B1C075}" dt="2025-11-02T11:20:13.381" v="4" actId="6549"/>
        <pc:sldMkLst>
          <pc:docMk/>
          <pc:sldMk cId="3879017709" sldId="33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1727"/>
          </a:xfrm>
          <a:prstGeom prst="rect">
            <a:avLst/>
          </a:prstGeom>
        </p:spPr>
        <p:txBody>
          <a:bodyPr vert="horz" lIns="93790" tIns="46895" rIns="93790" bIns="4689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3790" tIns="46895" rIns="93790" bIns="46895" rtlCol="0"/>
          <a:lstStyle>
            <a:lvl1pPr algn="r">
              <a:defRPr sz="1200"/>
            </a:lvl1pPr>
          </a:lstStyle>
          <a:p>
            <a:fld id="{D59A2AA4-3240-4D97-AD51-7DED51D56A04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1201738"/>
            <a:ext cx="5756275" cy="3238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90" tIns="46895" rIns="93790" bIns="4689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2"/>
          </a:xfrm>
          <a:prstGeom prst="rect">
            <a:avLst/>
          </a:prstGeom>
        </p:spPr>
        <p:txBody>
          <a:bodyPr vert="horz" lIns="93790" tIns="46895" rIns="93790" bIns="4689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5"/>
            <a:ext cx="3169920" cy="481726"/>
          </a:xfrm>
          <a:prstGeom prst="rect">
            <a:avLst/>
          </a:prstGeom>
        </p:spPr>
        <p:txBody>
          <a:bodyPr vert="horz" lIns="93790" tIns="46895" rIns="93790" bIns="4689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3790" tIns="46895" rIns="93790" bIns="46895" rtlCol="0" anchor="b"/>
          <a:lstStyle>
            <a:lvl1pPr algn="r">
              <a:defRPr sz="1200"/>
            </a:lvl1pPr>
          </a:lstStyle>
          <a:p>
            <a:fld id="{B358E31F-CC38-4951-B82C-2446D85AB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0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427177-D93A-4A19-BD6E-AA283A5D0F9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565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10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2175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045B7-1C41-6B2F-35C1-B471337B8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93A9D9-B765-84D3-E64B-761AB2F3E9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9463" y="661988"/>
            <a:ext cx="5756275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CF5A20-163F-AA32-38D9-51CD96815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4109314"/>
            <a:ext cx="6736486" cy="5349089"/>
          </a:xfrm>
        </p:spPr>
        <p:txBody>
          <a:bodyPr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79AB3-2171-BAA5-801A-A1AF735EC5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57986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algn="just">
              <a:spcAft>
                <a:spcPts val="1231"/>
              </a:spcAft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3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0932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algn="just">
              <a:spcAft>
                <a:spcPts val="1231"/>
              </a:spcAft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0932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58226-12B0-0714-90E1-8A0A82A0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19BB1-63E9-09D3-38E5-8B7B1373B6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7875" y="317500"/>
            <a:ext cx="5759450" cy="32400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89A9E1-D560-35C7-74C6-40BE18F2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660525"/>
            <a:ext cx="6736486" cy="5785593"/>
          </a:xfrm>
        </p:spPr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62BB8-BCA4-D97E-D720-16E3FE950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37489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5B742-D826-4E07-A596-2E4EA251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B09953-682B-0797-1AD9-5B6E301B8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212054-B3C7-DFB2-E268-30BC9F440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marL="171450" indent="-171450" algn="just">
              <a:spcAft>
                <a:spcPts val="1231"/>
              </a:spcAft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3FADD-56F3-A2E4-1296-77C14EF3FE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6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90775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3C48F-72A4-4437-440E-773C9762E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AEF813-32FB-725C-2212-725CB83606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01688" y="146050"/>
            <a:ext cx="5757862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B74256-F1A2-B6D2-AE9B-E9D2800A1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03" y="3385680"/>
            <a:ext cx="6983778" cy="621552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9F876-5FF3-7F1E-7A3B-5AAFD291C7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7</a:t>
            </a:fld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288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58226-12B0-0714-90E1-8A0A82A0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19BB1-63E9-09D3-38E5-8B7B1373B6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7875" y="317500"/>
            <a:ext cx="5759450" cy="32400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89A9E1-D560-35C7-74C6-40BE18F2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660525"/>
            <a:ext cx="6736486" cy="5785593"/>
          </a:xfrm>
        </p:spPr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62BB8-BCA4-D97E-D720-16E3FE950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8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37489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9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9652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A7D98-36B0-8261-B2F2-86167FCD4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13805-2B9C-B1B9-3FFC-5B4DB9B9D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D419F-1A73-AC51-419D-E2009628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A32FE-A9AA-DB9D-3967-9D2407C16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0EA94-8711-2DBF-2B32-9B993AEA6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23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509D7-06B7-0960-E457-EB79AE309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AB1AE7-DD8B-24AA-6128-90FD2FE89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3D373-149F-0ABC-FF64-76157FFD3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6C9F8-76D4-252D-7871-175734AE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427A1-9674-D17F-62D4-A12EE4762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9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97AA9-9E17-4A20-3620-846F0CE16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517E22-070D-1CCD-2E2F-8FE265D1A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3CD28-A9B7-1BE8-4087-91931388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3CF33-796F-1546-D199-416CEF73A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EE10C-26EC-E24B-A2DB-64F7BFB0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19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A676-9B0D-47B4-AAA9-9D94ADA6F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023" y="104525"/>
            <a:ext cx="10757171" cy="892293"/>
          </a:xfrm>
        </p:spPr>
        <p:txBody>
          <a:bodyPr lIns="90000">
            <a:noAutofit/>
          </a:bodyPr>
          <a:lstStyle>
            <a:lvl1pPr algn="r">
              <a:lnSpc>
                <a:spcPct val="100000"/>
              </a:lnSpc>
              <a:defRPr sz="28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97BC-8C22-47E7-A937-800B3718D4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88558"/>
            <a:ext cx="10669618" cy="4688405"/>
          </a:xfrm>
          <a:solidFill>
            <a:schemeClr val="bg1">
              <a:lumMod val="95000"/>
            </a:schemeClr>
          </a:solidFill>
        </p:spPr>
        <p:txBody>
          <a:bodyPr lIns="144000" tIns="144000" rIns="144000" bIns="144000">
            <a:noAutofit/>
          </a:bodyPr>
          <a:lstStyle>
            <a:lvl1pPr marL="2286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9E07-D9FD-41E8-958E-D82B7A6C78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11971"/>
            <a:ext cx="2777005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55A85-C93B-4390-9553-7E0096C5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07026" y="6311972"/>
            <a:ext cx="5090985" cy="36512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120D-27BC-43DC-883B-9742126C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8513" y="6311971"/>
            <a:ext cx="2599304" cy="365125"/>
          </a:xfr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8F315C-77BC-49F6-86CA-06F2BE8CA9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CE0596-371D-944D-B613-8F24444D6A71}"/>
              </a:ext>
            </a:extLst>
          </p:cNvPr>
          <p:cNvGrpSpPr/>
          <p:nvPr userDrawn="1"/>
        </p:nvGrpSpPr>
        <p:grpSpPr>
          <a:xfrm>
            <a:off x="669983" y="811247"/>
            <a:ext cx="10837834" cy="330872"/>
            <a:chOff x="669983" y="1412560"/>
            <a:chExt cx="10837834" cy="33087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88EA0CD-4EA1-2148-AE35-1D1DC77CDB71}"/>
                </a:ext>
              </a:extLst>
            </p:cNvPr>
            <p:cNvGrpSpPr/>
            <p:nvPr/>
          </p:nvGrpSpPr>
          <p:grpSpPr>
            <a:xfrm rot="10800000" flipV="1">
              <a:off x="1843728" y="1468498"/>
              <a:ext cx="9664089" cy="224269"/>
              <a:chOff x="0" y="1472506"/>
              <a:chExt cx="9601200" cy="2579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2C401EA-7C42-7444-8060-08351738A970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27A8137-23AC-F54F-B592-3596B31A8C7C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D08798D7-36C0-B64B-A4E7-738177DF2502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7A4B55FF-14FC-964F-8098-A23800AD075F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4426C7A0-B513-ED48-A3AF-9F80CB020E38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CEF93F1-8BA3-BC49-949A-AA85F8F05FB4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CB4E7F82-0BB6-EC43-B139-5BB2996F5526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977E371A-6A02-F741-AB65-31F8852D3358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3CE9D33-B398-3148-82EC-8DC49E619AC8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91AF92EC-A975-C54D-B53B-AEE8DDC3665E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673DCB58-B4C0-814A-A25A-919989E24071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4EC5F20-1EF3-884F-B846-44A63B7906E8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D2D5BF8-221F-9B47-8201-9FA981416398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9495A29-6D08-5F41-9550-C467C8981BE4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BF10DA2-8DC4-F34A-B358-549F4425F658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E5CA5D8-D93B-9E45-A4F1-1FC982B361D4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CCD6E709-C664-C241-B2A5-CA08C63E69DB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8328B3F1-3CFE-7E40-B7F3-258040977C22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770D380-771E-E841-B99B-3F0253D82BDA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C5A1E98-A638-984D-92B9-A18CC68F4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83" y="1412560"/>
              <a:ext cx="1077698" cy="330872"/>
            </a:xfrm>
            <a:prstGeom prst="rect">
              <a:avLst/>
            </a:prstGeom>
          </p:spPr>
        </p:pic>
      </p:grp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9B9F2D63-7DFB-5E4F-867A-13A932CB6B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8555" y="6303810"/>
            <a:ext cx="4668353" cy="33655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73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F7A6-2DED-4C12-E514-3BBAED343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2DA10-AA84-AF08-D5AE-05B051510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979A8-0AF6-AC40-5DEE-0FF7F4698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09744-ACC5-AAA1-74B4-290EEE0F2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EA36C-4D15-F6C0-2A3E-691342208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69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2CD4-0632-99E6-1252-9F8809D3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BF8DF-C850-891E-278D-FE56BB47A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BA36-7DE4-F4C0-BDD6-F204B6112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67B97-F9B6-3218-82AA-2867E111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60DC1-06EA-B127-9C61-1B48C409A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1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6957A-5D8A-445A-BF80-F9DFA9A2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CC771-EE36-27DE-73FB-0984E10087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BDF1A7-6B6C-C79D-9A82-645C16DF5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543F5-3B56-3A59-06FA-9062C6D27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948D9-A9ED-D2C4-6F74-46444705E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9D641-01B0-6D44-8E11-3DB5D516F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43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3FFE3-1520-A19C-CB6F-5EC51858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8C5A6-36A5-4AB1-A605-979740FE9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40799A-E81F-5EFF-D7A7-BF246466D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46844-D894-E043-2B22-8DA82FCF9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26A8F-B6F6-EE16-13E5-142286957E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EFCEB-85B2-D0CF-0519-0F951E1F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514DD-FA54-6282-B455-BF882DBA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FD722-E76A-5C56-1B7C-75610FDF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84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935B-8D2B-4A70-561D-5A9451575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2C39E-49A8-E138-264E-0AAD1FA80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11C4A-F2E4-1BF6-A6B5-21E53578C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70BCC-EF6E-EBDB-1A19-4A72F0011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57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A08C48-6622-FF6B-8995-5447161CE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E60C6-AFE0-5E43-6A6E-D477D9E4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1EFCA-81D0-F369-8526-E1FCFBDD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49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D4FD9-83A4-20E3-41B8-CE78B8E3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E1F35-E1C8-42AD-C3D7-BEA9EB2B1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FFD74-21FE-5C64-8226-575DAEF78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D17A9C-0CB6-DFE7-BE69-B6077FF3C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20688-67CF-8130-59AB-6106F4419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A46BB-39E1-39AC-9116-9B1B5FC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0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18C0-554F-4C5E-60A1-21D730B83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58FBA-7FCF-FA12-2E8E-12B516AA17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A1610-E327-E6C4-50E6-63602F784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16FCD-4A0A-474F-6023-95F9540EF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E8889-A966-BAC1-CCF7-599E440DB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1C87E-6FFA-75CC-B184-EEA116BE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1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22906-3430-2A78-E127-E5312B33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DB0A8-F6A2-27B5-C98D-785EE6628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64BFE-8107-E211-C976-4CA63D9EE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20EEA-829E-4C32-B83D-63ACFCFFBBE8}" type="datetimeFigureOut">
              <a:rPr lang="en-GB" smtClean="0"/>
              <a:t>05/11/2025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C071A-2B7C-0581-46CC-D7879CBCC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7FF0F-59EE-7040-EBC3-D0255BF69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4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5-07/The%20Future%20of%20NSOs,%20A%20Call%20to%20Action%20-%20May%20202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tatistics/publications/data-stewardship-and-role-national-statistical-offices-new-data-ecosyste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DAM/stats/publications/2016/ECECESSTAT20163_E.pdf" TargetMode="External"/><Relationship Id="rId5" Type="http://schemas.openxmlformats.org/officeDocument/2006/relationships/hyperlink" Target="https://unece.org/DAM/stats/publications/2018/ECECESSTAT20183_R.pdf" TargetMode="External"/><Relationship Id="rId4" Type="http://schemas.openxmlformats.org/officeDocument/2006/relationships/hyperlink" Target="https://unece.org/DAM/stats/publications/2018/ECECESSTAT20183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tatistics/modernstats/projec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info/publications/pub/36085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unece.org/statistics/documents/2025/09/reports/generative-ai-official-statistics-hlg-mos-report" TargetMode="External"/><Relationship Id="rId4" Type="http://schemas.openxmlformats.org/officeDocument/2006/relationships/hyperlink" Target="https://unece.org/sites/default/files/2025-02/Big%20Data%20Quality%20Framework%20-%20final-%20Jan08-2015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5-02/Statistical%20Open%20Source%20Software%20-%20Charter%20and%20Report.pdf" TargetMode="External"/><Relationship Id="rId3" Type="http://schemas.openxmlformats.org/officeDocument/2006/relationships/hyperlink" Target="https://www.linkedin.com/showcase/unece-modernisation-of-official-statistics/" TargetMode="External"/><Relationship Id="rId7" Type="http://schemas.openxmlformats.org/officeDocument/2006/relationships/hyperlink" Target="https://unece.org/sites/default/files/2025-06/OpenSourcePrinciples%20Amended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sites/default/files/2023-12/HLGMOS%20LLM%20Paper_Preprint_1.pdf" TargetMode="External"/><Relationship Id="rId5" Type="http://schemas.openxmlformats.org/officeDocument/2006/relationships/hyperlink" Target="https://unece.org/sites/default/files/2022-09/ECECESSTAT20216.pdf" TargetMode="External"/><Relationship Id="rId4" Type="http://schemas.openxmlformats.org/officeDocument/2006/relationships/hyperlink" Target="https://unece.org/statistics/networks-of-experts/high-level-group-modernisation-statistical-production-and-servic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info/Statistics/pub/21938" TargetMode="External"/><Relationship Id="rId7" Type="http://schemas.openxmlformats.org/officeDocument/2006/relationships/hyperlink" Target="https://unece.org/VO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DAM/stats/publications/2018/ECECESSTAT20182_R.pdf" TargetMode="External"/><Relationship Id="rId5" Type="http://schemas.openxmlformats.org/officeDocument/2006/relationships/hyperlink" Target="https://unece.org/DAM/stats/publications/2018/ECECESSTAT20182_F.pdf" TargetMode="External"/><Relationship Id="rId4" Type="http://schemas.openxmlformats.org/officeDocument/2006/relationships/hyperlink" Target="https://unece.org/DAM/stats/publications/2018/ECECESSTAT20182.pd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DAM/stats/publications/2018/ECECESSTAT20184_R.pdf" TargetMode="External"/><Relationship Id="rId3" Type="http://schemas.openxmlformats.org/officeDocument/2006/relationships/hyperlink" Target="https://unece.org/sites/default/files/2023-05/CES%202023%206%20E.pdf" TargetMode="External"/><Relationship Id="rId7" Type="http://schemas.openxmlformats.org/officeDocument/2006/relationships/hyperlink" Target="https://unece.org/statistics/publications/RegisterBasedCensu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sites/default/files/2022-01/ECECESSTAT20214_RUS.pdf" TargetMode="External"/><Relationship Id="rId11" Type="http://schemas.openxmlformats.org/officeDocument/2006/relationships/hyperlink" Target="https://unece.org/DAM/stats/publications/2015/Guidelines-on-Statistical-Business-Registers-RU.pdf" TargetMode="External"/><Relationship Id="rId5" Type="http://schemas.openxmlformats.org/officeDocument/2006/relationships/hyperlink" Target="https://unece.org/statistics/publications/CensusAdminQuality" TargetMode="External"/><Relationship Id="rId10" Type="http://schemas.openxmlformats.org/officeDocument/2006/relationships/hyperlink" Target="https://unece.org/DAM/stats/publications/2015/ECE_CES_39_WEB.pdf" TargetMode="External"/><Relationship Id="rId4" Type="http://schemas.openxmlformats.org/officeDocument/2006/relationships/hyperlink" Target="https://unece.org/sites/default/files/2023-05/CES%202023%206%20R.pdf" TargetMode="External"/><Relationship Id="rId9" Type="http://schemas.openxmlformats.org/officeDocument/2006/relationships/hyperlink" Target="https://unece.org/statistics/publications/guidelines-use-statistical-business-registers-business-demography-a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4">
            <a:extLst>
              <a:ext uri="{FF2B5EF4-FFF2-40B4-BE49-F238E27FC236}">
                <a16:creationId xmlns:a16="http://schemas.microsoft.com/office/drawing/2014/main" id="{205C3A40-7D8A-45AB-A062-A9C6E2E5BE01}"/>
              </a:ext>
            </a:extLst>
          </p:cNvPr>
          <p:cNvSpPr txBox="1">
            <a:spLocks/>
          </p:cNvSpPr>
          <p:nvPr/>
        </p:nvSpPr>
        <p:spPr>
          <a:xfrm>
            <a:off x="449525" y="2373550"/>
            <a:ext cx="7317819" cy="3536446"/>
          </a:xfrm>
          <a:prstGeom prst="rect">
            <a:avLst/>
          </a:prstGeom>
        </p:spPr>
        <p:txBody>
          <a:bodyPr lIns="91440" tIns="45720" rIns="91440" bIns="4572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ru-RU" sz="9600" b="1" spc="50" dirty="0">
                <a:solidFill>
                  <a:srgbClr val="5191CE"/>
                </a:solidFill>
                <a:latin typeface="Arial Black"/>
              </a:rPr>
              <a:t>Сессия: Цифровая трансформация национальных статистических систем</a:t>
            </a:r>
            <a:r>
              <a:rPr lang="en-US" dirty="0"/>
              <a:t>	</a:t>
            </a:r>
          </a:p>
          <a:p>
            <a:pPr algn="l">
              <a:spcAft>
                <a:spcPts val="1200"/>
              </a:spcAft>
            </a:pPr>
            <a:endParaRPr lang="en-US" dirty="0"/>
          </a:p>
          <a:p>
            <a:pPr algn="l">
              <a:lnSpc>
                <a:spcPct val="120000"/>
              </a:lnSpc>
            </a:pPr>
            <a:r>
              <a:rPr lang="ru-RU" sz="11200" b="1" spc="50" dirty="0">
                <a:latin typeface="Arial Black" panose="020B0A04020102020204" pitchFamily="34" charset="0"/>
              </a:rPr>
              <a:t>Проблемы официальной статистики в современном информационном пространстве</a:t>
            </a:r>
            <a:endParaRPr lang="en-US" sz="9600" spc="50" dirty="0">
              <a:solidFill>
                <a:srgbClr val="3E8E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8000" spc="50" dirty="0">
              <a:solidFill>
                <a:srgbClr val="3E8ED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8000" spc="50" dirty="0" err="1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Тиина</a:t>
            </a:r>
            <a:r>
              <a:rPr lang="ru-RU" sz="8000" spc="50" dirty="0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8000" spc="50" dirty="0" err="1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Луйге</a:t>
            </a:r>
            <a:r>
              <a:rPr lang="ru-RU" sz="8000" spc="50" dirty="0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, ЕЭК ООН</a:t>
            </a:r>
            <a:r>
              <a:rPr lang="en-US" sz="96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6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7200" b="1" dirty="0">
              <a:solidFill>
                <a:srgbClr val="318D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4D0DA7-1323-4102-B76F-BF544E986256}"/>
              </a:ext>
            </a:extLst>
          </p:cNvPr>
          <p:cNvGrpSpPr/>
          <p:nvPr/>
        </p:nvGrpSpPr>
        <p:grpSpPr>
          <a:xfrm>
            <a:off x="8230192" y="0"/>
            <a:ext cx="3961808" cy="6857999"/>
            <a:chOff x="8230192" y="0"/>
            <a:chExt cx="3961808" cy="68579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8205445-4132-4981-93BD-A23743BA1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33154" y="0"/>
              <a:ext cx="3958846" cy="6857999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3BAEBA5-2ACA-4E6A-B32A-2C00413BB3B6}"/>
                </a:ext>
              </a:extLst>
            </p:cNvPr>
            <p:cNvSpPr/>
            <p:nvPr/>
          </p:nvSpPr>
          <p:spPr>
            <a:xfrm flipV="1">
              <a:off x="8230192" y="4773721"/>
              <a:ext cx="3961808" cy="7266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25CB2C5-7C81-4042-909C-3DC16E1313EB}"/>
                </a:ext>
              </a:extLst>
            </p:cNvPr>
            <p:cNvGrpSpPr/>
            <p:nvPr/>
          </p:nvGrpSpPr>
          <p:grpSpPr>
            <a:xfrm flipV="1">
              <a:off x="8233154" y="5469968"/>
              <a:ext cx="3958846" cy="99648"/>
              <a:chOff x="0" y="1472506"/>
              <a:chExt cx="9601200" cy="257953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31DF707-0DD6-4FB2-B0EE-F2053F51981A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27CD995E-56CA-4BB1-A2C4-7EE46213B51E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EB618763-ABF7-4804-9A87-D5B83ABDC115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66F6AD71-5296-4DC7-9701-856F79CEE6B9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6DA49D7E-3DC9-470E-9128-A43EF67439A8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A3CCF080-1ACC-438A-BE4C-49BB4EB9B9D1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9D0ABB3B-CA2B-430A-B4C4-37D42D2C5022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C4552C65-F3F5-4022-8A3E-55233D0F4071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13D9A45-0F6B-43A5-B090-21A12E34E507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4A974D65-C484-4123-AE9A-FDE8E3F8B8D3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A93CAE9-522A-4D1F-A3A5-9D4FD7000A7D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07D81B48-9106-4C47-B077-FE74A000768B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ED25D9E5-DDBB-4744-8FC4-AB494CD7427B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F6265A92-C135-436E-9748-18A3766D9993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C7E7BAF5-ED4C-41F0-BDB2-5C5A0A4D3620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6EE77E65-AD04-45FB-A928-B38BB326FDF9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1C1D1889-3781-4DFD-B013-1EF569D95985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86294227-D382-4AB1-9907-ACF1B2BC3602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A05DD4A-E08F-40D3-AB42-20D4AC7AAD97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D0A6596-9A18-473D-838C-1C30910CE70F}"/>
                </a:ext>
              </a:extLst>
            </p:cNvPr>
            <p:cNvGrpSpPr/>
            <p:nvPr/>
          </p:nvGrpSpPr>
          <p:grpSpPr>
            <a:xfrm flipV="1">
              <a:off x="8233154" y="4698064"/>
              <a:ext cx="3958846" cy="99648"/>
              <a:chOff x="0" y="1472506"/>
              <a:chExt cx="9601200" cy="25795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AEBB54A-22EF-40C6-BC22-C7EB9D9ADEF6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8F79B8B-D02B-4C82-9F28-A95F5290D57A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55B94454-2E08-40E5-AC00-9C3409A8B273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DCDD5B26-617D-4EC7-9D87-D3968A20B412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A3BDE45A-262E-4A55-9BCE-68E6C1D03819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4F9FB2D4-8171-4F7A-A6BA-A53208E978CA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C377E206-6750-4E3D-9DD9-1DBBF0224F6D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76F2E34-FEA0-433F-A0E6-84A959BBA8A4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DFCE2F3E-0F98-4267-8F1D-7F5B180CA6C7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C8E57364-C6F5-4B5B-AB5E-D71440800855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D6DE9F43-8D51-4B58-AC7D-6F63D3D269A9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ADDB6582-BA8A-4711-8708-F6085020E7EE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17536E29-9EA3-4058-96CE-AAB0E5BE6DFD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B92D845A-D9F8-467E-9709-37AE4C108223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55FD70F6-4388-4398-B5B2-1534E5D8A431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84995BD6-975E-4396-9FE9-67C559CFA79F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6ED5485B-8880-4FB8-8FCE-18A9290F7FE2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CFF7F151-62C6-4A37-8F77-D79981E6A498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7815E9C9-B52F-43C3-AA4B-B4F63BE25BEC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2BB8EEFA-8E6B-4FEE-825D-86F3E0A0F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278" y="4843140"/>
              <a:ext cx="1960859" cy="602018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5C873323-A347-488C-868D-D48EB5F2527B}"/>
              </a:ext>
            </a:extLst>
          </p:cNvPr>
          <p:cNvSpPr txBox="1"/>
          <p:nvPr/>
        </p:nvSpPr>
        <p:spPr>
          <a:xfrm>
            <a:off x="449526" y="5909995"/>
            <a:ext cx="8332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pc="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Цифровая трансформация национальных статистических систем</a:t>
            </a:r>
            <a:endParaRPr lang="en-US" spc="5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Астана, Казахстан, 6-7 ноября 2025 года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718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452880"/>
            <a:ext cx="11031747" cy="4808220"/>
          </a:xfrm>
        </p:spPr>
        <p:txBody>
          <a:bodyPr vert="horz" lIns="144000" tIns="144000" rIns="144000" bIns="144000" rtlCol="0" anchor="t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4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4000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4000" b="1" dirty="0"/>
              <a:t>Спасибо за внимание!</a:t>
            </a:r>
            <a:endParaRPr lang="fr-CH" sz="4000" b="1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fr-CH" sz="40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28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 err="1"/>
              <a:t>Тиина</a:t>
            </a:r>
            <a:r>
              <a:rPr lang="ru-RU" sz="2800" dirty="0"/>
              <a:t> </a:t>
            </a:r>
            <a:r>
              <a:rPr lang="ru-RU" sz="2800" dirty="0" err="1"/>
              <a:t>Луйге</a:t>
            </a:r>
            <a:r>
              <a:rPr lang="fr-CH" sz="2800" dirty="0"/>
              <a:t> (tiina.luige@un.org)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58468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D48B1-22CF-F653-3E30-23B24A65B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EE5BE0-20AA-8D8B-D539-359E2024B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Введение 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2DAA7-7ED6-F90C-D54C-7D48AA06B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452879"/>
            <a:ext cx="11031747" cy="5138989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Изменяющаяся роль НСО — официальная статистика и официальные данные</a:t>
            </a:r>
            <a:endParaRPr lang="fr-CH" sz="3200" dirty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Текущие вызовы</a:t>
            </a:r>
            <a:endParaRPr lang="en-GB" sz="3200" dirty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Влияние технологий</a:t>
            </a:r>
            <a:endParaRPr lang="en-GB" sz="3200" dirty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Качество статистики</a:t>
            </a:r>
            <a:endParaRPr lang="en-GB" sz="3200" dirty="0">
              <a:latin typeface="Arial"/>
              <a:cs typeface="Arial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Ценность официальной статистики</a:t>
            </a:r>
            <a:endParaRPr lang="en-GB" sz="3200" dirty="0">
              <a:latin typeface="Arial"/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800" i="1" dirty="0">
              <a:latin typeface="Arial"/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i="1" dirty="0">
                <a:latin typeface="Arial"/>
                <a:cs typeface="Arial"/>
              </a:rPr>
              <a:t>Источник</a:t>
            </a:r>
            <a:r>
              <a:rPr lang="en-GB" sz="2800" i="1" dirty="0">
                <a:latin typeface="Arial"/>
                <a:cs typeface="Arial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Будущее НСО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800" dirty="0">
                <a:ea typeface="Calibri" panose="020F0502020204030204" pitchFamily="34" charset="0"/>
                <a:cs typeface="Calibri" panose="020F0502020204030204" pitchFamily="34" charset="0"/>
              </a:rPr>
              <a:t>май,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 2025</a:t>
            </a:r>
            <a:r>
              <a:rPr lang="ru-RU" sz="2800" dirty="0">
                <a:ea typeface="Calibri" panose="020F0502020204030204" pitchFamily="34" charset="0"/>
                <a:cs typeface="Calibri" panose="020F0502020204030204" pitchFamily="34" charset="0"/>
              </a:rPr>
              <a:t>г.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u="sng" dirty="0"/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53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Изменяющаяся роль НСО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452879"/>
            <a:ext cx="11668461" cy="53233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Интеграция данных из разных предметных областей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Государственное управление данными, принцип «Только один раз»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Институциональная среда, законодательные мандаты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Персонал и их навыки</a:t>
            </a:r>
            <a:endParaRPr lang="en-GB" sz="2800" i="1" dirty="0">
              <a:latin typeface="Arial"/>
              <a:cs typeface="Arial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i="1" dirty="0">
                <a:latin typeface="Arial"/>
                <a:cs typeface="Arial"/>
              </a:rPr>
              <a:t>Источники</a:t>
            </a:r>
            <a:r>
              <a:rPr lang="en-GB" sz="2800" i="1" dirty="0">
                <a:latin typeface="Arial"/>
                <a:cs typeface="Arial"/>
              </a:rPr>
              <a:t>: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u="sng" dirty="0">
                <a:hlinkClick r:id="rId3"/>
              </a:rPr>
              <a:t>Управление данными и роль НСО в новой экосистеме данных</a:t>
            </a:r>
            <a:r>
              <a:rPr lang="en-GB" sz="2800" u="sng" dirty="0">
                <a:hlinkClick r:id="rId3"/>
              </a:rPr>
              <a:t> (2024)</a:t>
            </a:r>
            <a:r>
              <a:rPr lang="ru-RU" sz="2800" u="sng" dirty="0"/>
              <a:t>; </a:t>
            </a:r>
            <a:r>
              <a:rPr lang="ru-RU" sz="2800" dirty="0">
                <a:ea typeface="Calibri" panose="020F0502020204030204" pitchFamily="34" charset="0"/>
              </a:rPr>
              <a:t>Руководство по модернизации статистического законодательства (2019)</a:t>
            </a:r>
            <a:r>
              <a:rPr lang="ru-RU" sz="2800" dirty="0">
                <a:ea typeface="Calibri" panose="020F0502020204030204" pitchFamily="34" charset="0"/>
                <a:hlinkClick r:id="rId4"/>
              </a:rPr>
              <a:t>англ.</a:t>
            </a:r>
            <a:r>
              <a:rPr lang="ru-RU" sz="2800" dirty="0">
                <a:ea typeface="Calibri" panose="020F0502020204030204" pitchFamily="34" charset="0"/>
              </a:rPr>
              <a:t>,</a:t>
            </a:r>
            <a:r>
              <a:rPr lang="en-US" sz="2800" dirty="0">
                <a:ea typeface="Calibri" panose="020F0502020204030204" pitchFamily="34" charset="0"/>
              </a:rPr>
              <a:t> </a:t>
            </a:r>
            <a:r>
              <a:rPr lang="ru-RU" sz="2800" dirty="0">
                <a:ea typeface="Calibri" panose="020F0502020204030204" pitchFamily="34" charset="0"/>
                <a:hlinkClick r:id="rId5"/>
              </a:rPr>
              <a:t>рус.</a:t>
            </a:r>
            <a:r>
              <a:rPr lang="ru-RU" sz="2800" dirty="0">
                <a:ea typeface="Calibri" panose="020F0502020204030204" pitchFamily="34" charset="0"/>
              </a:rPr>
              <a:t>; Типовой закон о статистике (2016</a:t>
            </a:r>
            <a:r>
              <a:rPr lang="en-US" sz="2800" dirty="0">
                <a:ea typeface="Calibri" panose="020F0502020204030204" pitchFamily="34" charset="0"/>
              </a:rPr>
              <a:t>) </a:t>
            </a:r>
            <a:r>
              <a:rPr lang="ru-RU" sz="2800" dirty="0" err="1">
                <a:ea typeface="Calibri" panose="020F0502020204030204" pitchFamily="34" charset="0"/>
                <a:hlinkClick r:id="rId6"/>
              </a:rPr>
              <a:t>англ</a:t>
            </a:r>
            <a:r>
              <a:rPr lang="ru-RU" sz="2800" dirty="0">
                <a:ea typeface="Calibri" panose="020F0502020204030204" pitchFamily="34" charset="0"/>
                <a:hlinkClick r:id="rId6"/>
              </a:rPr>
              <a:t>-</a:t>
            </a:r>
            <a:r>
              <a:rPr lang="ru-RU" sz="2800" dirty="0" err="1">
                <a:ea typeface="Calibri" panose="020F0502020204030204" pitchFamily="34" charset="0"/>
                <a:hlinkClick r:id="rId6"/>
              </a:rPr>
              <a:t>фр</a:t>
            </a:r>
            <a:r>
              <a:rPr lang="ru-RU" sz="2800" dirty="0">
                <a:ea typeface="Calibri" panose="020F0502020204030204" pitchFamily="34" charset="0"/>
                <a:hlinkClick r:id="rId6"/>
              </a:rPr>
              <a:t>-рус</a:t>
            </a:r>
            <a:endParaRPr lang="en-US" sz="2800" dirty="0">
              <a:ea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32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918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Качество статистики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452879"/>
            <a:ext cx="11668461" cy="5323346"/>
          </a:xfrm>
        </p:spPr>
        <p:txBody>
          <a:bodyPr vert="horz" lIns="144000" tIns="144000" rIns="144000" bIns="144000" numCol="1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Измерения качества:</a:t>
            </a: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18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Other aspects of quality: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latin typeface="Arial"/>
                <a:cs typeface="Arial"/>
              </a:rPr>
              <a:t>Другие аспекты качества: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ru-RU" sz="2800" dirty="0">
                <a:latin typeface="Arial"/>
                <a:cs typeface="Arial"/>
              </a:rPr>
              <a:t>Рентабельность; институциональные аспекты: профессионализм, добросовестность, доверие, правовая и организационная среда; качество ресурсов и процессов</a:t>
            </a:r>
            <a:endParaRPr lang="en-GB" sz="2800" dirty="0">
              <a:latin typeface="Arial"/>
              <a:cs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E0D8147-5935-E931-A239-611ECB61324E}"/>
              </a:ext>
            </a:extLst>
          </p:cNvPr>
          <p:cNvSpPr txBox="1">
            <a:spLocks/>
          </p:cNvSpPr>
          <p:nvPr/>
        </p:nvSpPr>
        <p:spPr>
          <a:xfrm>
            <a:off x="261770" y="2103955"/>
            <a:ext cx="11707318" cy="2352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144000" tIns="144000" rIns="144000" bIns="144000" numCol="2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en-GB" sz="2600" dirty="0">
                <a:latin typeface="Arial"/>
                <a:cs typeface="Arial"/>
              </a:rPr>
              <a:t> </a:t>
            </a:r>
            <a:r>
              <a:rPr lang="ru-RU" sz="2600" dirty="0">
                <a:latin typeface="Arial"/>
                <a:cs typeface="Arial"/>
              </a:rPr>
              <a:t>Актуальность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Точность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Своевременность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Пунктуальность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Доступность 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Ясность/Интерпретируемость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ru-RU" sz="2600" dirty="0">
                <a:latin typeface="Arial"/>
                <a:cs typeface="Arial"/>
              </a:rPr>
              <a:t> Сопоставимость/ Согласованность</a:t>
            </a:r>
            <a:endParaRPr lang="en-GB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7079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C8373-E726-C1B5-4E47-EC51706AF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F099A3-82BE-FEC7-4C7D-E3345FD0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Multi-source official </a:t>
            </a:r>
            <a:r>
              <a:rPr lang="fr-CH" sz="3600" dirty="0" err="1">
                <a:latin typeface="Arial Black"/>
              </a:rPr>
              <a:t>statistics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40E3-68CB-2242-8435-6326EC2A4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36" y="1452879"/>
            <a:ext cx="11497798" cy="50980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Изменение подходов к производству статистики: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ru-RU" sz="3200" dirty="0">
                <a:latin typeface="Arial"/>
                <a:cs typeface="Arial"/>
              </a:rPr>
              <a:t>Доступ к административным реестрам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Доступ к данным, находящимся в частном владении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200" dirty="0">
                <a:latin typeface="Arial"/>
                <a:cs typeface="Arial"/>
              </a:rPr>
              <a:t>⇒ официальная статистика из многих источников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Инновации в организации обследований</a:t>
            </a:r>
            <a:endParaRPr lang="en-GB" sz="2800" i="1" dirty="0">
              <a:latin typeface="Arial"/>
              <a:cs typeface="Arial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i="1" dirty="0">
                <a:latin typeface="Arial"/>
                <a:cs typeface="Arial"/>
              </a:rPr>
              <a:t>Источник</a:t>
            </a:r>
            <a:r>
              <a:rPr lang="en-GB" sz="2800" i="1" dirty="0">
                <a:latin typeface="Arial"/>
                <a:cs typeface="Arial"/>
              </a:rPr>
              <a:t>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800" dirty="0">
                <a:latin typeface="Arial"/>
                <a:cs typeface="Arial"/>
                <a:hlinkClick r:id="rId3"/>
              </a:rPr>
              <a:t>Проект HLG-MOS «Дорожная карта по развитию </a:t>
            </a:r>
            <a:r>
              <a:rPr lang="ru-RU" sz="2800" dirty="0" err="1">
                <a:latin typeface="Arial"/>
                <a:cs typeface="Arial"/>
                <a:hlinkClick r:id="rId3"/>
              </a:rPr>
              <a:t>многоисточниковой</a:t>
            </a:r>
            <a:r>
              <a:rPr lang="ru-RU" sz="2800" dirty="0">
                <a:latin typeface="Arial"/>
                <a:cs typeface="Arial"/>
                <a:hlinkClick r:id="rId3"/>
              </a:rPr>
              <a:t> официальной статистики» </a:t>
            </a:r>
            <a:r>
              <a:rPr lang="en-GB" sz="2800" dirty="0">
                <a:latin typeface="Arial"/>
                <a:cs typeface="Arial"/>
                <a:hlinkClick r:id="rId3"/>
              </a:rPr>
              <a:t> </a:t>
            </a:r>
            <a:r>
              <a:rPr lang="en-GB" sz="2800" dirty="0">
                <a:latin typeface="Arial"/>
                <a:cs typeface="Arial"/>
              </a:rPr>
              <a:t>(2025</a:t>
            </a:r>
            <a:r>
              <a:rPr lang="ru-RU" sz="2800" dirty="0">
                <a:latin typeface="Arial"/>
                <a:cs typeface="Arial"/>
              </a:rPr>
              <a:t>г.</a:t>
            </a:r>
            <a:r>
              <a:rPr lang="en-GB" sz="2800" dirty="0"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7901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E3385-AACF-889F-ED53-ED188FB41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85A5D2-D94D-4323-3BDE-11E592A6C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668460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Качество статистики в современных условиях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CA2BC-FCA6-39CD-EBAA-92B1FC303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246909"/>
            <a:ext cx="11668461" cy="5529316"/>
          </a:xfrm>
        </p:spPr>
        <p:txBody>
          <a:bodyPr vert="horz" lIns="144000" tIns="144000" rIns="144000" bIns="144000" numCol="1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Нетрадиционные источники данных: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Административные данные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Большие данные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</a:t>
            </a:r>
            <a:r>
              <a:rPr lang="ru-RU" sz="3200" dirty="0" err="1">
                <a:latin typeface="Arial"/>
                <a:cs typeface="Arial"/>
              </a:rPr>
              <a:t>Геопространственные</a:t>
            </a:r>
            <a:r>
              <a:rPr lang="ru-RU" sz="3200" dirty="0">
                <a:latin typeface="Arial"/>
                <a:cs typeface="Arial"/>
              </a:rPr>
              <a:t> данные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ru-RU" sz="3200" dirty="0">
                <a:latin typeface="Arial"/>
                <a:cs typeface="Arial"/>
              </a:rPr>
              <a:t> ИИ – не является источником, но влияет на источники и их использование</a:t>
            </a:r>
            <a:endParaRPr lang="en-GB" sz="1200" i="1" dirty="0">
              <a:latin typeface="Arial"/>
              <a:cs typeface="Arial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200" i="1" dirty="0">
                <a:latin typeface="Arial"/>
                <a:cs typeface="Arial"/>
              </a:rPr>
              <a:t>Источники</a:t>
            </a:r>
            <a:r>
              <a:rPr lang="en-GB" sz="3200" i="1" dirty="0">
                <a:latin typeface="Arial"/>
                <a:cs typeface="Arial"/>
              </a:rPr>
              <a:t>: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>
                <a:hlinkClick r:id="rId3"/>
              </a:rPr>
              <a:t>Рекомендации по оценке качества административных источников для использования в переписях населения (2021г.)</a:t>
            </a:r>
            <a:r>
              <a:rPr lang="en-US" dirty="0"/>
              <a:t> </a:t>
            </a:r>
            <a:r>
              <a:rPr lang="ru-RU" dirty="0">
                <a:hlinkClick r:id="rId4"/>
              </a:rPr>
              <a:t>Предлагаемая концепция обеспечения качества больших данных (2014 г.)</a:t>
            </a:r>
            <a:endParaRPr lang="en-GB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>
                <a:solidFill>
                  <a:srgbClr val="0066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Генеративный ИИ для официальной статистики (2025г.)</a:t>
            </a:r>
            <a:endParaRPr lang="en-GB" dirty="0">
              <a:solidFill>
                <a:srgbClr val="0066C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755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683F2-3C72-6B07-33CA-AFC802F4D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42FA0F-8DA6-3CC9-CA98-78545D764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Новые технологии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9EC20-F3C2-6986-B19A-0EE6AFCC0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160061"/>
            <a:ext cx="11031747" cy="5616164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latin typeface="Arial"/>
                <a:cs typeface="Arial"/>
              </a:rPr>
              <a:t> </a:t>
            </a:r>
            <a:r>
              <a:rPr lang="ru-RU" sz="2400" dirty="0">
                <a:latin typeface="Arial"/>
                <a:cs typeface="Arial"/>
              </a:rPr>
              <a:t>ИИ</a:t>
            </a:r>
            <a:endParaRPr lang="en-GB" sz="2400" dirty="0">
              <a:latin typeface="Arial"/>
              <a:cs typeface="Arial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/>
                <a:cs typeface="Arial"/>
              </a:rPr>
              <a:t>Повышение эффективности обработки данных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/>
                <a:cs typeface="Arial"/>
              </a:rPr>
              <a:t>Изменение способов потребления информации в обществе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/>
                <a:cs typeface="Arial"/>
              </a:rPr>
              <a:t>Открытые источники</a:t>
            </a:r>
            <a:endParaRPr lang="en-GB" sz="2400" dirty="0">
              <a:latin typeface="Arial"/>
              <a:cs typeface="Arial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/>
                <a:cs typeface="Arial"/>
              </a:rPr>
              <a:t>НСО меняют свои внутренние системы (переход на R или Python)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/>
                <a:cs typeface="Arial"/>
              </a:rPr>
              <a:t>НСО разрабатывают решения совместно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i="1" dirty="0">
                <a:latin typeface="Arial"/>
                <a:cs typeface="Arial"/>
              </a:rPr>
              <a:t>Источники: </a:t>
            </a:r>
            <a:r>
              <a:rPr lang="ru-RU" sz="2400" dirty="0">
                <a:latin typeface="Arial"/>
                <a:cs typeface="Arial"/>
                <a:hlinkClick r:id="rId3"/>
              </a:rPr>
              <a:t>Страница </a:t>
            </a:r>
            <a:r>
              <a:rPr lang="en-GB" sz="2400" dirty="0">
                <a:latin typeface="Arial"/>
                <a:cs typeface="Arial"/>
                <a:hlinkClick r:id="rId3"/>
              </a:rPr>
              <a:t>HLG-MOS </a:t>
            </a:r>
            <a:r>
              <a:rPr lang="ru-RU" sz="2400" dirty="0">
                <a:latin typeface="Arial"/>
                <a:cs typeface="Arial"/>
                <a:hlinkClick r:id="rId3"/>
              </a:rPr>
              <a:t>в </a:t>
            </a:r>
            <a:r>
              <a:rPr lang="en-GB" sz="2400" dirty="0">
                <a:latin typeface="Arial"/>
                <a:cs typeface="Arial"/>
                <a:hlinkClick r:id="rId3"/>
              </a:rPr>
              <a:t>LinkedIn</a:t>
            </a:r>
            <a:r>
              <a:rPr lang="en-GB" sz="2400" dirty="0">
                <a:latin typeface="Arial"/>
                <a:cs typeface="Arial"/>
              </a:rPr>
              <a:t>; </a:t>
            </a:r>
            <a:r>
              <a:rPr lang="ru-RU" sz="2400" dirty="0">
                <a:latin typeface="Arial"/>
                <a:cs typeface="Arial"/>
              </a:rPr>
              <a:t>сайт </a:t>
            </a:r>
            <a:r>
              <a:rPr lang="en-GB" sz="2400" dirty="0">
                <a:latin typeface="Arial"/>
                <a:cs typeface="Arial"/>
                <a:hlinkClick r:id="rId4"/>
              </a:rPr>
              <a:t>HLG-MOS</a:t>
            </a:r>
            <a:endParaRPr lang="en-GB" sz="2400" dirty="0"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u="sng" dirty="0">
                <a:hlinkClick r:id="rId5"/>
              </a:rPr>
              <a:t>Машинное обучение для официальной статистики (2022г.)</a:t>
            </a:r>
            <a:endParaRPr lang="ru-RU" sz="2400" dirty="0"/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2400" u="sng" dirty="0">
                <a:hlinkClick r:id="rId6"/>
              </a:rPr>
              <a:t>Большие языковые модели для официальной статистики (2023г.)</a:t>
            </a:r>
            <a:r>
              <a:rPr lang="en-GB" sz="2400" u="sng" dirty="0">
                <a:hlinkClick r:id="rId6"/>
              </a:rPr>
              <a:t> </a:t>
            </a:r>
            <a:endParaRPr lang="en-GB" sz="2400" dirty="0"/>
          </a:p>
          <a:p>
            <a:pPr>
              <a:lnSpc>
                <a:spcPct val="80000"/>
              </a:lnSpc>
            </a:pPr>
            <a:r>
              <a:rPr lang="ru-RU" sz="2400" dirty="0"/>
              <a:t>Генеративный ИИ для официальной статистики (2025 – скоро выйдет)</a:t>
            </a:r>
          </a:p>
          <a:p>
            <a:pPr>
              <a:lnSpc>
                <a:spcPct val="80000"/>
              </a:lnSpc>
            </a:pPr>
            <a:r>
              <a:rPr lang="ru-RU" sz="2400" u="sng" dirty="0">
                <a:hlinkClick r:id="rId7"/>
              </a:rPr>
              <a:t>Руководящие принципы по использованию открытого программного обеспечения в статистике (2025г.)</a:t>
            </a:r>
            <a:endParaRPr lang="en-GB" sz="2400" dirty="0"/>
          </a:p>
          <a:p>
            <a:pPr>
              <a:lnSpc>
                <a:spcPct val="80000"/>
              </a:lnSpc>
            </a:pPr>
            <a:r>
              <a:rPr lang="ru-RU" sz="2400" u="sng" dirty="0">
                <a:hlinkClick r:id="rId8"/>
              </a:rPr>
              <a:t>Открытое программное обеспечение для статистики (2025г.)</a:t>
            </a:r>
            <a:endParaRPr lang="en-GB" sz="24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587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C8373-E726-C1B5-4E47-EC51706AF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F099A3-82BE-FEC7-4C7D-E3345FD0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 dirty="0">
                <a:latin typeface="Arial Black"/>
              </a:rPr>
              <a:t>Ценность официальной статистики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40E3-68CB-2242-8435-6326EC2A4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36" y="1452879"/>
            <a:ext cx="11497798" cy="50980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«Жизненно важный ресурс для принятия решений и исходный материал для подотчётности»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/>
              <a:t>Ключевые преимущества официальной статистики: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ru-RU" sz="2400" dirty="0"/>
              <a:t>Надёжность, обусловленная беспристрастностью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ru-RU" sz="2400" dirty="0"/>
              <a:t>Следование международным стандартам ⇒ сопоставимость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ru-RU" sz="2400" dirty="0"/>
              <a:t>Опора на доказательства: данные обследований и административные данные</a:t>
            </a:r>
            <a:endParaRPr lang="en-US" sz="2400" dirty="0"/>
          </a:p>
          <a:p>
            <a:pPr lvl="1">
              <a:spcBef>
                <a:spcPts val="0"/>
              </a:spcBef>
            </a:pPr>
            <a:r>
              <a:rPr lang="ru-RU" sz="2400" dirty="0"/>
              <a:t>Глобальная сеть экспертов</a:t>
            </a:r>
          </a:p>
          <a:p>
            <a:pPr lvl="1">
              <a:spcBef>
                <a:spcPts val="0"/>
              </a:spcBef>
            </a:pPr>
            <a:r>
              <a:rPr lang="ru-RU" sz="2400" dirty="0"/>
              <a:t>Преимущества превышают затраты - эффективное использование ресурсов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ru-RU" i="1" dirty="0">
                <a:latin typeface="Arial"/>
                <a:cs typeface="Arial"/>
              </a:rPr>
              <a:t>Источники:</a:t>
            </a:r>
            <a:endParaRPr lang="en-GB" i="1" dirty="0">
              <a:latin typeface="Arial"/>
              <a:cs typeface="Arial"/>
            </a:endParaRPr>
          </a:p>
          <a:p>
            <a:pPr marL="0" indent="0">
              <a:spcBef>
                <a:spcPts val="600"/>
              </a:spcBef>
              <a:spcAft>
                <a:spcPts val="100"/>
              </a:spcAft>
              <a:buNone/>
            </a:pPr>
            <a:r>
              <a:rPr lang="ru-RU" dirty="0">
                <a:latin typeface="Arial"/>
                <a:cs typeface="Arial"/>
                <a:hlinkClick r:id="rId3"/>
              </a:rPr>
              <a:t>Рекомендации по продвижению, измерению и разъяснению ценности официальной статистики (2018г.)</a:t>
            </a:r>
            <a:r>
              <a:rPr lang="en-US" dirty="0">
                <a:latin typeface="Arial"/>
                <a:cs typeface="Arial"/>
                <a:hlinkClick r:id="rId3"/>
              </a:rPr>
              <a:t> </a:t>
            </a:r>
            <a:r>
              <a:rPr lang="ru-RU" dirty="0">
                <a:latin typeface="Arial"/>
                <a:cs typeface="Arial"/>
                <a:hlinkClick r:id="rId4"/>
              </a:rPr>
              <a:t>англ.</a:t>
            </a:r>
            <a:r>
              <a:rPr lang="ru-RU" dirty="0">
                <a:latin typeface="Arial"/>
                <a:cs typeface="Arial"/>
              </a:rPr>
              <a:t>,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  <a:hlinkClick r:id="rId5"/>
              </a:rPr>
              <a:t>фр.</a:t>
            </a:r>
            <a:r>
              <a:rPr lang="ru-RU" dirty="0">
                <a:latin typeface="Arial"/>
                <a:cs typeface="Arial"/>
              </a:rPr>
              <a:t>,</a:t>
            </a:r>
            <a:r>
              <a:rPr lang="en-US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  <a:hlinkClick r:id="rId6"/>
              </a:rPr>
              <a:t>рус.</a:t>
            </a:r>
            <a:r>
              <a:rPr lang="ru-RU" dirty="0">
                <a:latin typeface="Arial"/>
                <a:cs typeface="Arial"/>
              </a:rPr>
              <a:t> </a:t>
            </a:r>
            <a:r>
              <a:rPr lang="ru-RU" dirty="0">
                <a:latin typeface="Arial"/>
                <a:cs typeface="Arial"/>
                <a:hlinkClick r:id="rId7"/>
              </a:rPr>
              <a:t>Оценка ценности официальной статистики (2022г.)</a:t>
            </a:r>
            <a:r>
              <a:rPr lang="en-GB" dirty="0">
                <a:latin typeface="Arial"/>
                <a:cs typeface="Arial"/>
                <a:hlinkClick r:id="rId7"/>
              </a:rPr>
              <a:t> </a:t>
            </a:r>
            <a:endParaRPr lang="en-GB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681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ru-RU" sz="3600">
                <a:latin typeface="Arial Black"/>
              </a:rPr>
              <a:t>Источники по доступу к административным данным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677" y="1228028"/>
            <a:ext cx="11243353" cy="5382634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Труднодоступные группы в административных источниках (2023г., углублённый обзор)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англ.,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рус.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Рекомендации по оценке качества административных источников для использования в переписях населения (2021г.)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англ.,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рус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Рекомендации по использованию регистров и административных данных для переписей населения и жилищного фонда (2018г.)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англ.,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/>
              </a:rPr>
              <a:t>рус.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Рекомендации по использованию статистических бизнес-регистров для статистики демографии бизнеса и предпринимательства (2019г.)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англ.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Рекомендации по статистическим бизнес-регистрам (2015г.)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англ.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рус.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60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9ac8e3-0f08-4b7d-bd41-28055cb5e628">
      <Terms xmlns="http://schemas.microsoft.com/office/infopath/2007/PartnerControls"/>
    </lcf76f155ced4ddcb4097134ff3c332f>
    <TaxCatchAll xmlns="985ec44e-1bab-4c0b-9df0-6ba128686fc9" xsi:nil="true"/>
    <TaxKeywordTaxHTField xmlns="dd774590-caf2-40ff-b04f-1e20d86f2c70">
      <Terms xmlns="http://schemas.microsoft.com/office/infopath/2007/PartnerControls"/>
    </TaxKeywordTaxHTField>
    <Category xmlns="c39ac8e3-0f08-4b7d-bd41-28055cb5e62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6" ma:contentTypeDescription="Create a new document." ma:contentTypeScope="" ma:versionID="515054db7170eb5b51dbe39856ad15b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93addf53ad34c8273aa7024e06a8b214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D7B164-61BE-4654-BF70-B645B0F28013}">
  <ds:schemaRefs>
    <ds:schemaRef ds:uri="http://purl.org/dc/terms/"/>
    <ds:schemaRef ds:uri="985ec44e-1bab-4c0b-9df0-6ba128686fc9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39ac8e3-0f08-4b7d-bd41-28055cb5e628"/>
    <ds:schemaRef ds:uri="http://purl.org/dc/elements/1.1/"/>
    <ds:schemaRef ds:uri="http://schemas.microsoft.com/office/2006/metadata/properties"/>
    <ds:schemaRef ds:uri="dd774590-caf2-40ff-b04f-1e20d86f2c70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59F3ADE-9FE1-4C81-B1F5-CDB45F98E1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3D748A-2DE9-47ED-BAC5-5A3C291DC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b77875e-5908-45a0-9cb4-dec9ae074618}" enabled="1" method="Privileged" siteId="{0f9e35db-544f-4f60-bdcc-5ea416e6dc7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23024</TotalTime>
  <Words>556</Words>
  <Application>Microsoft Office PowerPoint</Application>
  <PresentationFormat>Широкоэкранный</PresentationFormat>
  <Paragraphs>101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Times New Roman</vt:lpstr>
      <vt:lpstr>Wingdings</vt:lpstr>
      <vt:lpstr>Office Theme</vt:lpstr>
      <vt:lpstr>Презентация PowerPoint</vt:lpstr>
      <vt:lpstr>Введение </vt:lpstr>
      <vt:lpstr>Изменяющаяся роль НСО</vt:lpstr>
      <vt:lpstr>Качество статистики</vt:lpstr>
      <vt:lpstr>Multi-source official statistics</vt:lpstr>
      <vt:lpstr>Качество статистики в современных условиях</vt:lpstr>
      <vt:lpstr>Новые технологии</vt:lpstr>
      <vt:lpstr>Ценность официальной статистики</vt:lpstr>
      <vt:lpstr>Источники по доступу к административным данным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Tiina Luige</dc:creator>
  <cp:lastModifiedBy>Аслан Торехан</cp:lastModifiedBy>
  <cp:revision>27</cp:revision>
  <cp:lastPrinted>2025-09-21T15:20:10Z</cp:lastPrinted>
  <dcterms:created xsi:type="dcterms:W3CDTF">2024-08-30T10:13:39Z</dcterms:created>
  <dcterms:modified xsi:type="dcterms:W3CDTF">2025-11-05T11:57:12Z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0x010100AC00F2F1E960B64FAC22A58E2A2AE8B9</vt:lpwstr>
  </property>
  <property fmtid="{D5CDD505-2E9C-101B-9397-08002B2CF9AE}" pid="4" name="MediaServiceImageTags">
    <vt:lpwstr/>
  </property>
</Properties>
</file>